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5" r:id="rId13"/>
    <p:sldId id="269" r:id="rId14"/>
    <p:sldId id="266" r:id="rId15"/>
  </p:sldIdLst>
  <p:sldSz cx="18288000" cy="10287000"/>
  <p:notesSz cx="6858000" cy="9144000"/>
  <p:embeddedFontLst>
    <p:embeddedFont>
      <p:font typeface="Canva Sans" panose="020B0604020202020204" charset="0"/>
      <p:regular r:id="rId16"/>
    </p:embeddedFont>
    <p:embeddedFont>
      <p:font typeface="Canva Sans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8" d="100"/>
          <a:sy n="58" d="100"/>
        </p:scale>
        <p:origin x="-970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53392" y="4048881"/>
            <a:ext cx="13381216" cy="1094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4"/>
              </a:lnSpc>
              <a:spcBef>
                <a:spcPct val="0"/>
              </a:spcBef>
            </a:pPr>
            <a:r>
              <a:rPr lang="en-US" sz="63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LORA BASED HOME AUTOMATION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227527" y="7438385"/>
            <a:ext cx="6505456" cy="2344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66"/>
              </a:lnSpc>
            </a:pPr>
            <a:r>
              <a:rPr lang="en-US" sz="333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RINOSH B - 41130462</a:t>
            </a:r>
          </a:p>
          <a:p>
            <a:pPr algn="l">
              <a:lnSpc>
                <a:spcPts val="4666"/>
              </a:lnSpc>
            </a:pPr>
            <a:r>
              <a:rPr lang="en-US" sz="333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RAAJ KENNEDY J - 41130429</a:t>
            </a:r>
          </a:p>
          <a:p>
            <a:pPr algn="l">
              <a:lnSpc>
                <a:spcPts val="4666"/>
              </a:lnSpc>
            </a:pPr>
            <a:r>
              <a:rPr lang="en-US" sz="333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RAMESH M - 41130445</a:t>
            </a:r>
          </a:p>
          <a:p>
            <a:pPr algn="l">
              <a:lnSpc>
                <a:spcPts val="4666"/>
              </a:lnSpc>
            </a:pPr>
            <a:r>
              <a:rPr lang="en-US" sz="333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RITHIK GOWTHAM K - 41130463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1816" y="775040"/>
            <a:ext cx="17284369" cy="1873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19"/>
              </a:lnSpc>
              <a:spcBef>
                <a:spcPct val="0"/>
              </a:spcBef>
            </a:pPr>
            <a:r>
              <a:rPr lang="en-US" sz="537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SATHYABAMA INSTITUTE OF SCIENCE AND TECHNOLOGY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2058" y="6681744"/>
            <a:ext cx="10930342" cy="19693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Guide Name :</a:t>
            </a:r>
          </a:p>
          <a:p>
            <a:pPr algn="just">
              <a:lnSpc>
                <a:spcPts val="5187"/>
              </a:lnSpc>
            </a:pPr>
            <a:r>
              <a:rPr lang="en-US" sz="370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Dr. L. </a:t>
            </a:r>
            <a:r>
              <a:rPr lang="en-US" sz="3705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Megalan</a:t>
            </a:r>
            <a:r>
              <a:rPr lang="en-US" sz="370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Leo, M.E., </a:t>
            </a:r>
            <a:r>
              <a:rPr lang="en-US" sz="3705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Ph.D</a:t>
            </a:r>
            <a:endParaRPr lang="en-US" sz="3705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5187"/>
              </a:lnSpc>
              <a:spcBef>
                <a:spcPct val="0"/>
              </a:spcBef>
            </a:pPr>
            <a:r>
              <a:rPr lang="en-US" sz="370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Dr. Y. Mohammed Aneesh, B.E.,M.Tech.,</a:t>
            </a:r>
            <a:r>
              <a:rPr lang="en-US" sz="3705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Ph.D</a:t>
            </a:r>
            <a:endParaRPr lang="en-US" sz="3705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227527" y="6600825"/>
            <a:ext cx="3818454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Team Members 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2D5DBD-0944-466D-BF20-4328202497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49680"/>
            <a:ext cx="7620000" cy="571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09DC14-C12C-9D4F-9E18-6415A72AFF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1249680"/>
            <a:ext cx="7620000" cy="5715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429851-4222-6606-2DE9-2B95ECE8B81F}"/>
              </a:ext>
            </a:extLst>
          </p:cNvPr>
          <p:cNvSpPr txBox="1"/>
          <p:nvPr/>
        </p:nvSpPr>
        <p:spPr>
          <a:xfrm>
            <a:off x="2133600" y="7658100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Canva Sans" panose="020B0604020202020204" charset="0"/>
              </a:rPr>
              <a:t>TRANSMITTER CIRCUIT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0AC11B-E92F-F228-5A3C-38B6D179DDFC}"/>
              </a:ext>
            </a:extLst>
          </p:cNvPr>
          <p:cNvSpPr txBox="1"/>
          <p:nvPr/>
        </p:nvSpPr>
        <p:spPr>
          <a:xfrm>
            <a:off x="11506200" y="7620000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Canva Sans" panose="020B0604020202020204" charset="0"/>
              </a:rPr>
              <a:t>RECEIVER CIRCUIT</a:t>
            </a:r>
          </a:p>
        </p:txBody>
      </p:sp>
    </p:spTree>
    <p:extLst>
      <p:ext uri="{BB962C8B-B14F-4D97-AF65-F5344CB8AC3E}">
        <p14:creationId xmlns:p14="http://schemas.microsoft.com/office/powerpoint/2010/main" val="4172400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BDDA5F-EE3C-0E69-4C6F-82B048A90A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1638300"/>
            <a:ext cx="6553200" cy="4914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3B8D79-72A1-4C05-94C9-0A28787C1783}"/>
              </a:ext>
            </a:extLst>
          </p:cNvPr>
          <p:cNvSpPr txBox="1"/>
          <p:nvPr/>
        </p:nvSpPr>
        <p:spPr>
          <a:xfrm>
            <a:off x="7696200" y="7505700"/>
            <a:ext cx="34996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>
                <a:latin typeface="Canva Sans" panose="020B0604020202020204" charset="0"/>
              </a:rPr>
              <a:t>FINAL OUTPUT</a:t>
            </a:r>
          </a:p>
        </p:txBody>
      </p:sp>
    </p:spTree>
    <p:extLst>
      <p:ext uri="{BB962C8B-B14F-4D97-AF65-F5344CB8AC3E}">
        <p14:creationId xmlns:p14="http://schemas.microsoft.com/office/powerpoint/2010/main" val="1479112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8600" y="647700"/>
            <a:ext cx="7794427" cy="1095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4"/>
              </a:lnSpc>
              <a:spcBef>
                <a:spcPct val="0"/>
              </a:spcBef>
            </a:pPr>
            <a:r>
              <a:rPr lang="en-US" sz="63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FINAL RESULT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359433"/>
            <a:ext cx="16230600" cy="5941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2057" lvl="1" indent="-456029" algn="just">
              <a:lnSpc>
                <a:spcPts val="5914"/>
              </a:lnSpc>
              <a:buFont typeface="Arial"/>
              <a:buChar char="•"/>
            </a:pPr>
            <a:r>
              <a:rPr lang="en-US" sz="422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Successful wireless control of appliances over several kilometers.</a:t>
            </a:r>
          </a:p>
          <a:p>
            <a:pPr algn="just">
              <a:lnSpc>
                <a:spcPts val="5914"/>
              </a:lnSpc>
            </a:pPr>
            <a:endParaRPr lang="en-US" sz="4224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912057" lvl="1" indent="-456029" algn="just">
              <a:lnSpc>
                <a:spcPts val="5914"/>
              </a:lnSpc>
              <a:buFont typeface="Arial"/>
              <a:buChar char="•"/>
            </a:pPr>
            <a:r>
              <a:rPr lang="en-US" sz="422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Reliable feedback mechanism for device monitoring.</a:t>
            </a:r>
          </a:p>
          <a:p>
            <a:pPr algn="just">
              <a:lnSpc>
                <a:spcPts val="5914"/>
              </a:lnSpc>
            </a:pPr>
            <a:endParaRPr lang="en-US" sz="4224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912057" lvl="1" indent="-456029" algn="just">
              <a:lnSpc>
                <a:spcPts val="5914"/>
              </a:lnSpc>
              <a:buFont typeface="Arial"/>
              <a:buChar char="•"/>
            </a:pPr>
            <a:r>
              <a:rPr lang="en-US" sz="422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Scalable for future IoT-based home automation and industrial project</a:t>
            </a:r>
          </a:p>
          <a:p>
            <a:pPr algn="just">
              <a:lnSpc>
                <a:spcPts val="5914"/>
              </a:lnSpc>
            </a:pPr>
            <a:endParaRPr lang="en-US" sz="4224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CA8C49-F31F-AE1A-59FE-CFBC79DF875F}"/>
              </a:ext>
            </a:extLst>
          </p:cNvPr>
          <p:cNvSpPr txBox="1"/>
          <p:nvPr/>
        </p:nvSpPr>
        <p:spPr>
          <a:xfrm>
            <a:off x="609600" y="419100"/>
            <a:ext cx="9144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DEMO VIDEO OF THE PROJECT</a:t>
            </a:r>
            <a:endParaRPr lang="en-IN" sz="4400" dirty="0"/>
          </a:p>
        </p:txBody>
      </p:sp>
      <p:pic>
        <p:nvPicPr>
          <p:cNvPr id="4" name="WhatsApp Video 2025-02-08 at 10.51.14_79176321">
            <a:hlinkClick r:id="" action="ppaction://media"/>
            <a:extLst>
              <a:ext uri="{FF2B5EF4-FFF2-40B4-BE49-F238E27FC236}">
                <a16:creationId xmlns:a16="http://schemas.microsoft.com/office/drawing/2014/main" id="{D1478FA6-118C-730B-E28A-46C4D8A610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1447800"/>
            <a:ext cx="13056857" cy="739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029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3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19627" y="3443540"/>
            <a:ext cx="10448746" cy="2430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935"/>
              </a:lnSpc>
              <a:spcBef>
                <a:spcPct val="0"/>
              </a:spcBef>
            </a:pPr>
            <a:r>
              <a:rPr lang="en-US" sz="1423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2512" y="326511"/>
            <a:ext cx="7693696" cy="1261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19"/>
              </a:lnSpc>
              <a:spcBef>
                <a:spcPct val="0"/>
              </a:spcBef>
            </a:pPr>
            <a:r>
              <a:rPr lang="en-US" sz="737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INTRODUCTION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431637" y="2565943"/>
            <a:ext cx="15424725" cy="4802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5834" lvl="1" indent="-417917" algn="l">
              <a:lnSpc>
                <a:spcPts val="5419"/>
              </a:lnSpc>
              <a:buFont typeface="Arial"/>
              <a:buChar char="•"/>
            </a:pPr>
            <a:r>
              <a:rPr lang="en-US" sz="387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LoRa (Long Range) technology used for wireless communication.</a:t>
            </a:r>
          </a:p>
          <a:p>
            <a:pPr algn="l">
              <a:lnSpc>
                <a:spcPts val="5419"/>
              </a:lnSpc>
            </a:pPr>
            <a:endParaRPr lang="en-US" sz="3871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835834" lvl="1" indent="-417917" algn="l">
              <a:lnSpc>
                <a:spcPts val="5419"/>
              </a:lnSpc>
              <a:buFont typeface="Arial"/>
              <a:buChar char="•"/>
            </a:pPr>
            <a:r>
              <a:rPr lang="en-US" sz="387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 Control appliances using Arduino and LoRa modules.</a:t>
            </a:r>
          </a:p>
          <a:p>
            <a:pPr algn="l">
              <a:lnSpc>
                <a:spcPts val="5419"/>
              </a:lnSpc>
            </a:pPr>
            <a:endParaRPr lang="en-US" sz="3871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835834" lvl="1" indent="-417917" algn="l">
              <a:lnSpc>
                <a:spcPts val="5419"/>
              </a:lnSpc>
              <a:buFont typeface="Arial"/>
              <a:buChar char="•"/>
            </a:pPr>
            <a:r>
              <a:rPr lang="en-US" sz="387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Ideal for LoRa-based home automation and long-range remote device control.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6361" y="282964"/>
            <a:ext cx="5636354" cy="1339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46"/>
              </a:lnSpc>
              <a:spcBef>
                <a:spcPct val="0"/>
              </a:spcBef>
            </a:pPr>
            <a:r>
              <a:rPr lang="en-US" sz="781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ABSTRACT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64953" y="1844011"/>
            <a:ext cx="16230600" cy="6791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0132" lvl="1" indent="-295066" algn="just">
              <a:lnSpc>
                <a:spcPts val="3826"/>
              </a:lnSpc>
              <a:buFont typeface="Arial"/>
              <a:buChar char="•"/>
            </a:pPr>
            <a:r>
              <a:rPr lang="en-US" sz="2733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LoRa IoT project integrates long-range communication technology for IoT-based applications.</a:t>
            </a:r>
          </a:p>
          <a:p>
            <a:pPr algn="just">
              <a:lnSpc>
                <a:spcPts val="3826"/>
              </a:lnSpc>
            </a:pPr>
            <a:endParaRPr lang="en-US" sz="2733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90132" lvl="1" indent="-295066" algn="just">
              <a:lnSpc>
                <a:spcPts val="3826"/>
              </a:lnSpc>
              <a:buFont typeface="Arial"/>
              <a:buChar char="•"/>
            </a:pPr>
            <a:r>
              <a:rPr lang="en-US" sz="2733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Utilizes Arduino Uno and REYAX RYLR996 LoRa modules to build a transmitter-receiver communication system.</a:t>
            </a:r>
          </a:p>
          <a:p>
            <a:pPr algn="just">
              <a:lnSpc>
                <a:spcPts val="3826"/>
              </a:lnSpc>
            </a:pPr>
            <a:endParaRPr lang="en-US" sz="2733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90132" lvl="1" indent="-295066" algn="just">
              <a:lnSpc>
                <a:spcPts val="3826"/>
              </a:lnSpc>
              <a:buFont typeface="Arial"/>
              <a:buChar char="•"/>
            </a:pPr>
            <a:r>
              <a:rPr lang="en-US" sz="2733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Designed to control high-voltage appliances wirelessly over several kilometers.</a:t>
            </a:r>
          </a:p>
          <a:p>
            <a:pPr algn="just">
              <a:lnSpc>
                <a:spcPts val="3826"/>
              </a:lnSpc>
            </a:pPr>
            <a:endParaRPr lang="en-US" sz="2733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90132" lvl="1" indent="-295066" algn="just">
              <a:lnSpc>
                <a:spcPts val="3826"/>
              </a:lnSpc>
              <a:buFont typeface="Arial"/>
              <a:buChar char="•"/>
            </a:pPr>
            <a:r>
              <a:rPr lang="en-US" sz="2733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Implements a feedback mechanism to ensure reliable control and monitoring of devices.</a:t>
            </a:r>
          </a:p>
          <a:p>
            <a:pPr algn="just">
              <a:lnSpc>
                <a:spcPts val="3826"/>
              </a:lnSpc>
            </a:pPr>
            <a:endParaRPr lang="en-US" sz="2733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90132" lvl="1" indent="-295066" algn="just">
              <a:lnSpc>
                <a:spcPts val="3826"/>
              </a:lnSpc>
              <a:buFont typeface="Arial"/>
              <a:buChar char="•"/>
            </a:pPr>
            <a:r>
              <a:rPr lang="en-US" sz="2733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Compact and cost-effective solution instead for IoT-based home automation and industrial control systems.</a:t>
            </a:r>
          </a:p>
          <a:p>
            <a:pPr algn="just">
              <a:lnSpc>
                <a:spcPts val="3826"/>
              </a:lnSpc>
            </a:pPr>
            <a:endParaRPr lang="en-US" sz="2733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590132" lvl="1" indent="-295066" algn="just">
              <a:lnSpc>
                <a:spcPts val="3826"/>
              </a:lnSpc>
              <a:buFont typeface="Arial"/>
              <a:buChar char="•"/>
            </a:pPr>
            <a:r>
              <a:rPr lang="en-US" sz="2733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Project emphasizes low-power operation and scalable future IoT applications.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62275"/>
            <a:ext cx="5887940" cy="1199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35"/>
              </a:lnSpc>
              <a:spcBef>
                <a:spcPct val="0"/>
              </a:spcBef>
            </a:pPr>
            <a:r>
              <a:rPr lang="en-US" sz="7025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OBJECTIVES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40570" y="1853780"/>
            <a:ext cx="16243455" cy="5595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41914" lvl="1" indent="-420957" algn="l">
              <a:lnSpc>
                <a:spcPts val="5459"/>
              </a:lnSpc>
              <a:buFont typeface="Arial"/>
              <a:buChar char="•"/>
            </a:pPr>
            <a:r>
              <a:rPr lang="en-US" sz="38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 design a wireless control system for high-voltage appliances using LoRa.</a:t>
            </a:r>
          </a:p>
          <a:p>
            <a:pPr algn="l">
              <a:lnSpc>
                <a:spcPts val="5459"/>
              </a:lnSpc>
            </a:pPr>
            <a:endParaRPr lang="en-US" sz="38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841914" lvl="1" indent="-420957" algn="l">
              <a:lnSpc>
                <a:spcPts val="5459"/>
              </a:lnSpc>
              <a:buFont typeface="Arial"/>
              <a:buChar char="•"/>
            </a:pPr>
            <a:r>
              <a:rPr lang="en-US" sz="38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Ensure reliability with a feedback mechanism for device monitoring.</a:t>
            </a:r>
          </a:p>
          <a:p>
            <a:pPr algn="l">
              <a:lnSpc>
                <a:spcPts val="5459"/>
              </a:lnSpc>
            </a:pPr>
            <a:endParaRPr lang="en-US" sz="38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841914" lvl="1" indent="-420957" algn="l">
              <a:lnSpc>
                <a:spcPts val="5459"/>
              </a:lnSpc>
              <a:buFont typeface="Arial"/>
              <a:buChar char="•"/>
            </a:pPr>
            <a:r>
              <a:rPr lang="en-US" sz="38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Develop a scalable, low-power wireless communication solution for diverse use cases.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0" y="1610025"/>
          <a:ext cx="18288001" cy="8676974"/>
        </p:xfrm>
        <a:graphic>
          <a:graphicData uri="http://schemas.openxmlformats.org/drawingml/2006/table">
            <a:tbl>
              <a:tblPr/>
              <a:tblGrid>
                <a:gridCol w="6228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95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95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19431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PROJECT TITLE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KEY FINDINGS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IMPROVEMENTS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3925"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 b="1" dirty="0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LoRa Communication for IoT Applications</a:t>
                      </a:r>
                      <a:endParaRPr lang="en-US" sz="1100" dirty="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Demonstrated Long-range communications in rural areas; focused on enivornmental monitoring.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Limited to data collection ; no control of external devices.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83618"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Home Automation using ESP8266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Showed Feasibility of Wifi-Based Home automation , good for local control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Short range , not suitable for remote outdoor applications.</a:t>
                      </a:r>
                      <a:endParaRPr lang="en-US" sz="1100" dirty="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571381" y="414148"/>
            <a:ext cx="8572619" cy="1095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4"/>
              </a:lnSpc>
              <a:spcBef>
                <a:spcPct val="0"/>
              </a:spcBef>
            </a:pPr>
            <a:r>
              <a:rPr lang="en-US" sz="63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LITERATURE SURVEY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0" y="0"/>
          <a:ext cx="18288001" cy="10286999"/>
        </p:xfrm>
        <a:graphic>
          <a:graphicData uri="http://schemas.openxmlformats.org/drawingml/2006/table">
            <a:tbl>
              <a:tblPr/>
              <a:tblGrid>
                <a:gridCol w="6228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95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95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35898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PROJECT TITLE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KEY FINDINGS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IMPROVEMENTS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6179"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Wireless Sensor Network Using LoRa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Effectively implemented Long-Range wireless for sensor network for agricultural monitoring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Did not incorporate real-time control mechanism.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4922"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Integration of Lora with Arduino and IoT Frameworks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Proved Reliability of LoRa for IoT projects and Arduino compatibility for low-power devices.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Did not address scalability of feedback systems.</a:t>
                      </a:r>
                      <a:endParaRPr lang="en-US" sz="1100"/>
                    </a:p>
                  </a:txBody>
                  <a:tcPr marL="190500" marR="190500" marT="190500" marB="190500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83317"/>
            <a:ext cx="9379379" cy="976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53"/>
              </a:lnSpc>
              <a:spcBef>
                <a:spcPct val="0"/>
              </a:spcBef>
            </a:pPr>
            <a:r>
              <a:rPr lang="en-US" sz="56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COMPONENTS REQUIRED 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919638"/>
            <a:ext cx="11925300" cy="5250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59418" lvl="1" indent="-529709" algn="l">
              <a:lnSpc>
                <a:spcPts val="6869"/>
              </a:lnSpc>
              <a:buFont typeface="Arial"/>
              <a:buChar char="•"/>
            </a:pPr>
            <a:r>
              <a:rPr lang="en-US" sz="4906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Arduino UNO</a:t>
            </a:r>
          </a:p>
          <a:p>
            <a:pPr marL="1059418" lvl="1" indent="-529709" algn="l">
              <a:lnSpc>
                <a:spcPts val="6869"/>
              </a:lnSpc>
              <a:buFont typeface="Arial"/>
              <a:buChar char="•"/>
            </a:pPr>
            <a:r>
              <a:rPr lang="en-US" sz="4906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REYAX RYLR996 LoRa module</a:t>
            </a:r>
          </a:p>
          <a:p>
            <a:pPr marL="1059418" lvl="1" indent="-529709" algn="l">
              <a:lnSpc>
                <a:spcPts val="6869"/>
              </a:lnSpc>
              <a:buFont typeface="Arial"/>
              <a:buChar char="•"/>
            </a:pPr>
            <a:r>
              <a:rPr lang="en-US" sz="4906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Resistors (4.7kΩ, 10kΩ)</a:t>
            </a:r>
          </a:p>
          <a:p>
            <a:pPr marL="1059418" lvl="1" indent="-529709" algn="l">
              <a:lnSpc>
                <a:spcPts val="6869"/>
              </a:lnSpc>
              <a:buFont typeface="Arial"/>
              <a:buChar char="•"/>
            </a:pPr>
            <a:r>
              <a:rPr lang="en-US" sz="4906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Push buttons</a:t>
            </a:r>
          </a:p>
          <a:p>
            <a:pPr marL="1059418" lvl="1" indent="-529709" algn="l">
              <a:lnSpc>
                <a:spcPts val="6869"/>
              </a:lnSpc>
              <a:buFont typeface="Arial"/>
              <a:buChar char="•"/>
            </a:pPr>
            <a:r>
              <a:rPr lang="en-US" sz="4906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2-channel 5V relay module</a:t>
            </a:r>
          </a:p>
          <a:p>
            <a:pPr marL="1059418" lvl="1" indent="-529709" algn="l">
              <a:lnSpc>
                <a:spcPts val="6869"/>
              </a:lnSpc>
              <a:buFont typeface="Arial"/>
              <a:buChar char="•"/>
            </a:pPr>
            <a:r>
              <a:rPr lang="en-US" sz="4906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230V AC Bulb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123432"/>
            <a:ext cx="7328297" cy="1095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4"/>
              </a:lnSpc>
              <a:spcBef>
                <a:spcPct val="0"/>
              </a:spcBef>
            </a:pPr>
            <a:r>
              <a:rPr lang="en-US" sz="63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BLOCK DIAGRAM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7B6A98-6946-166B-F214-6752E45CA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601" y="1028700"/>
            <a:ext cx="9734798" cy="861625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14148"/>
            <a:ext cx="7413546" cy="1095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04"/>
              </a:lnSpc>
              <a:spcBef>
                <a:spcPct val="0"/>
              </a:spcBef>
            </a:pPr>
            <a:r>
              <a:rPr lang="en-US" sz="63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WORKING MODEL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043946"/>
            <a:ext cx="16230600" cy="6336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00" lvl="1" indent="-388600" algn="just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Push buttons control the state of appliances.</a:t>
            </a:r>
          </a:p>
          <a:p>
            <a:pPr algn="just">
              <a:lnSpc>
                <a:spcPts val="5039"/>
              </a:lnSpc>
              <a:spcBef>
                <a:spcPct val="0"/>
              </a:spcBef>
            </a:pPr>
            <a:endParaRPr lang="en-US" sz="35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77200" lvl="1" indent="-388600" algn="just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LoRa transmits the commands wirelessly.</a:t>
            </a:r>
          </a:p>
          <a:p>
            <a:pPr algn="just">
              <a:lnSpc>
                <a:spcPts val="5039"/>
              </a:lnSpc>
              <a:spcBef>
                <a:spcPct val="0"/>
              </a:spcBef>
            </a:pPr>
            <a:endParaRPr lang="en-US" sz="35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77200" lvl="1" indent="-388600" algn="just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Receives signals via LoRa and controls relays.</a:t>
            </a:r>
          </a:p>
          <a:p>
            <a:pPr algn="just">
              <a:lnSpc>
                <a:spcPts val="5039"/>
              </a:lnSpc>
              <a:spcBef>
                <a:spcPct val="0"/>
              </a:spcBef>
            </a:pPr>
            <a:endParaRPr lang="en-US" sz="35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77200" lvl="1" indent="-388600" algn="just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Feedback system ensures status updates for the transmitter circuit.</a:t>
            </a:r>
          </a:p>
          <a:p>
            <a:pPr algn="just">
              <a:lnSpc>
                <a:spcPts val="5039"/>
              </a:lnSpc>
              <a:spcBef>
                <a:spcPct val="0"/>
              </a:spcBef>
            </a:pPr>
            <a:endParaRPr lang="en-US" sz="35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77200" lvl="1" indent="-388600" algn="just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Highlight voltage-divider circuits for compatibility between 3.3V and 5V logic.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436</Words>
  <Application>Microsoft Office PowerPoint</Application>
  <PresentationFormat>Custom</PresentationFormat>
  <Paragraphs>82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Canva Sans</vt:lpstr>
      <vt:lpstr>Canva Sans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LORA BASED HOME AUTOMATION</dc:title>
  <dc:creator>Rinosh B</dc:creator>
  <cp:lastModifiedBy>Rinosh B</cp:lastModifiedBy>
  <cp:revision>4</cp:revision>
  <dcterms:created xsi:type="dcterms:W3CDTF">2006-08-16T00:00:00Z</dcterms:created>
  <dcterms:modified xsi:type="dcterms:W3CDTF">2025-10-26T20:19:52Z</dcterms:modified>
  <dc:identifier>DAGZPLwwvCg</dc:identifier>
</cp:coreProperties>
</file>

<file path=docProps/thumbnail.jpeg>
</file>